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4"/>
  </p:notesMasterIdLst>
  <p:sldIdLst>
    <p:sldId id="260" r:id="rId2"/>
    <p:sldId id="323" r:id="rId3"/>
    <p:sldId id="324" r:id="rId4"/>
    <p:sldId id="264" r:id="rId5"/>
    <p:sldId id="325" r:id="rId6"/>
    <p:sldId id="326" r:id="rId7"/>
    <p:sldId id="327" r:id="rId8"/>
    <p:sldId id="274" r:id="rId9"/>
    <p:sldId id="328" r:id="rId10"/>
    <p:sldId id="278" r:id="rId11"/>
    <p:sldId id="329" r:id="rId12"/>
    <p:sldId id="330" r:id="rId13"/>
    <p:sldId id="331" r:id="rId14"/>
    <p:sldId id="332" r:id="rId15"/>
    <p:sldId id="279" r:id="rId16"/>
    <p:sldId id="334" r:id="rId17"/>
    <p:sldId id="272" r:id="rId18"/>
    <p:sldId id="336" r:id="rId19"/>
    <p:sldId id="335" r:id="rId20"/>
    <p:sldId id="271" r:id="rId21"/>
    <p:sldId id="333" r:id="rId22"/>
    <p:sldId id="337" r:id="rId23"/>
    <p:sldId id="338" r:id="rId24"/>
    <p:sldId id="316" r:id="rId25"/>
    <p:sldId id="345" r:id="rId26"/>
    <p:sldId id="339" r:id="rId27"/>
    <p:sldId id="340" r:id="rId28"/>
    <p:sldId id="341" r:id="rId29"/>
    <p:sldId id="281" r:id="rId30"/>
    <p:sldId id="342" r:id="rId31"/>
    <p:sldId id="343" r:id="rId32"/>
    <p:sldId id="344" r:id="rId33"/>
  </p:sldIdLst>
  <p:sldSz cx="9144000" cy="5143500" type="screen16x9"/>
  <p:notesSz cx="6858000" cy="9144000"/>
  <p:embeddedFontLst>
    <p:embeddedFont>
      <p:font typeface="Google Sans" panose="020B0604020202020204" charset="0"/>
      <p:regular r:id="rId35"/>
      <p:bold r:id="rId36"/>
      <p:italic r:id="rId37"/>
      <p:boldItalic r:id="rId38"/>
    </p:embeddedFont>
    <p:embeddedFont>
      <p:font typeface="Google Sans Medium" panose="020B0604020202020204" charset="0"/>
      <p:regular r:id="rId39"/>
      <p:bold r:id="rId40"/>
      <p:italic r:id="rId41"/>
      <p:boldItalic r:id="rId42"/>
    </p:embeddedFont>
    <p:embeddedFont>
      <p:font typeface="Merriweather" panose="00000500000000000000" pitchFamily="2" charset="0"/>
      <p:regular r:id="rId43"/>
      <p:bold r:id="rId44"/>
      <p:italic r:id="rId45"/>
      <p:boldItalic r:id="rId46"/>
    </p:embeddedFont>
    <p:embeddedFont>
      <p:font typeface="Roboto Mono Light" panose="00000009000000000000"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t>Everyone has abilities and limits. </a:t>
            </a:r>
          </a:p>
          <a:p>
            <a:endParaRPr lang="en-US" sz="1100" dirty="0"/>
          </a:p>
          <a:p>
            <a:r>
              <a:rPr lang="en-US" sz="1100" dirty="0"/>
              <a:t>Creating products for people with permanent disabilities creates results that benefit everyone.</a:t>
            </a:r>
            <a:endParaRPr lang="en-CA"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038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07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a:t>Everyone has abilities and limits. </a:t>
            </a:r>
          </a:p>
          <a:p>
            <a:endParaRPr lang="en-US" sz="1100" dirty="0"/>
          </a:p>
          <a:p>
            <a:r>
              <a:rPr lang="en-US" sz="1100" dirty="0"/>
              <a:t>Creating products for people with permanent disabilities creates results that benefit everyone.</a:t>
            </a:r>
            <a:endParaRPr lang="en-CA"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7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279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extLst>
      <p:ext uri="{BB962C8B-B14F-4D97-AF65-F5344CB8AC3E}">
        <p14:creationId xmlns:p14="http://schemas.microsoft.com/office/powerpoint/2010/main" val="1041580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For any Asana project, you can switch between several different views to see tasks however you want: </a:t>
            </a:r>
            <a:r>
              <a:rPr lang="en-US" b="0" i="0" dirty="0">
                <a:solidFill>
                  <a:srgbClr val="E2EEFF"/>
                </a:solidFill>
                <a:effectLst/>
                <a:latin typeface="Google Sans" panose="020B0604020202020204" charset="0"/>
              </a:rPr>
              <a:t>Lists - For chronological to-dos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Boards - Kanban style view to move work through stages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Timeline - Gantt-style view for deadline-bound work with dependencies</a:t>
            </a:r>
            <a:r>
              <a:rPr lang="en-US" b="0" i="0" dirty="0">
                <a:solidFill>
                  <a:srgbClr val="E8EAED"/>
                </a:solidFill>
                <a:effectLst/>
                <a:latin typeface="Google Sans" panose="020B0604020202020204" charset="0"/>
              </a:rPr>
              <a:t>.</a:t>
            </a:r>
            <a:endParaRPr dirty="0"/>
          </a:p>
        </p:txBody>
      </p:sp>
    </p:spTree>
    <p:extLst>
      <p:ext uri="{BB962C8B-B14F-4D97-AF65-F5344CB8AC3E}">
        <p14:creationId xmlns:p14="http://schemas.microsoft.com/office/powerpoint/2010/main" val="3442412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Coal miners used to take canaries into coal mines with them. </a:t>
            </a:r>
            <a:r>
              <a:rPr lang="en-US" b="0" i="0" dirty="0">
                <a:solidFill>
                  <a:srgbClr val="E2EEFF"/>
                </a:solidFill>
                <a:effectLst/>
                <a:latin typeface="Google Sans" panose="020B0604020202020204" charset="0"/>
              </a:rPr>
              <a:t>Canaries are more sensitive to dangerous gases than humans are</a:t>
            </a:r>
            <a:r>
              <a:rPr lang="en-US" b="0" i="0" dirty="0">
                <a:solidFill>
                  <a:srgbClr val="E8EAED"/>
                </a:solidFill>
                <a:effectLst/>
                <a:latin typeface="Google Sans" panose="020B0604020202020204" charset="0"/>
              </a:rPr>
              <a:t>. If the canary died, the miners knew there were dangerous gases present and would leave the mine.</a:t>
            </a:r>
            <a:endParaRPr dirty="0"/>
          </a:p>
        </p:txBody>
      </p:sp>
    </p:spTree>
    <p:extLst>
      <p:ext uri="{BB962C8B-B14F-4D97-AF65-F5344CB8AC3E}">
        <p14:creationId xmlns:p14="http://schemas.microsoft.com/office/powerpoint/2010/main" val="718127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19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dirty="0">
                <a:effectLst/>
                <a:latin typeface="Roboto Mono Light" panose="020B0604020202020204" charset="0"/>
                <a:ea typeface="Roboto Mono Light" panose="020B0604020202020204" charset="0"/>
              </a:rPr>
              <a:t>:</a:t>
            </a:r>
            <a:r>
              <a:rPr lang="en-US" sz="1100" dirty="0">
                <a:latin typeface="Roboto Mono Light" panose="020B0604020202020204" charset="0"/>
                <a:ea typeface="Roboto Mono Light" panose="020B0604020202020204" charset="0"/>
              </a:rPr>
              <a:t> Sometimes neurodiverse users can</a:t>
            </a:r>
          </a:p>
          <a:p>
            <a:pPr marL="127000" indent="0">
              <a:buNone/>
            </a:pPr>
            <a:r>
              <a:rPr lang="en-US" sz="1100" dirty="0">
                <a:latin typeface="Roboto Mono Light" panose="020B0604020202020204" charset="0"/>
                <a:ea typeface="Roboto Mono Light" panose="020B0604020202020204" charset="0"/>
              </a:rPr>
              <a:t>    find it hard to understand sound or visuals. It works the other way round, too – </a:t>
            </a:r>
          </a:p>
          <a:p>
            <a:pPr marL="127000" indent="0">
              <a:buNone/>
            </a:pPr>
            <a:r>
              <a:rPr lang="en-US" sz="1100" dirty="0">
                <a:latin typeface="Roboto Mono Light" panose="020B0604020202020204" charset="0"/>
                <a:ea typeface="Roboto Mono Light" panose="020B0604020202020204" charset="0"/>
              </a:rPr>
              <a:t>    It pays off to provide a picture to illustrate the text.</a:t>
            </a:r>
          </a:p>
          <a:p>
            <a:pPr marL="0" lvl="0" indent="0" algn="l" rtl="0">
              <a:lnSpc>
                <a:spcPct val="100000"/>
              </a:lnSpc>
              <a:spcBef>
                <a:spcPts val="0"/>
              </a:spcBef>
              <a:spcAft>
                <a:spcPts val="0"/>
              </a:spcAft>
              <a:buSzPts val="1100"/>
              <a:buNone/>
            </a:pPr>
            <a:endParaRPr lang="en-CA" dirty="0"/>
          </a:p>
          <a:p>
            <a:r>
              <a:rPr lang="en-US" sz="1100" dirty="0">
                <a:latin typeface="Roboto Mono Light" panose="020B0604020202020204" charset="0"/>
                <a:ea typeface="Roboto Mono Light" panose="020B0604020202020204" charset="0"/>
              </a:rPr>
              <a:t>Not only is it too stimulating but also distracting – while users on the spectrum will be overwhelmed, the ADHD group will find it hard to focus. Even a small distraction on a website often makes him lose track completely.</a:t>
            </a:r>
          </a:p>
          <a:p>
            <a:pPr marL="127000" indent="0">
              <a:buNone/>
            </a:pPr>
            <a:endParaRPr lang="en-US" sz="1100" dirty="0">
              <a:latin typeface="Roboto Mono Light" panose="020B0604020202020204" charset="0"/>
              <a:ea typeface="Roboto Mono Light" panose="020B0604020202020204"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1308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72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08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75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One Column">
  <p:cSld name="Title &amp; One Column">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57"/>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extLst>
      <p:ext uri="{BB962C8B-B14F-4D97-AF65-F5344CB8AC3E}">
        <p14:creationId xmlns:p14="http://schemas.microsoft.com/office/powerpoint/2010/main" val="67739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1" r:id="rId9"/>
    <p:sldLayoutId id="2147483662" r:id="rId10"/>
    <p:sldLayoutId id="2147483663" r:id="rId11"/>
    <p:sldLayoutId id="2147483664" r:id="rId12"/>
    <p:sldLayoutId id="2147483665"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4"/>
          <p:cNvPicPr preferRelativeResize="0"/>
          <p:nvPr/>
        </p:nvPicPr>
        <p:blipFill rotWithShape="1">
          <a:blip r:embed="rId3">
            <a:alphaModFix/>
          </a:blip>
          <a:srcRect/>
          <a:stretch/>
        </p:blipFill>
        <p:spPr>
          <a:xfrm>
            <a:off x="5710243" y="0"/>
            <a:ext cx="3433757" cy="5143500"/>
          </a:xfrm>
          <a:prstGeom prst="rect">
            <a:avLst/>
          </a:prstGeom>
          <a:noFill/>
          <a:ln>
            <a:noFill/>
          </a:ln>
        </p:spPr>
      </p:pic>
      <p:pic>
        <p:nvPicPr>
          <p:cNvPr id="117" name="Google Shape;117;p24"/>
          <p:cNvPicPr preferRelativeResize="0"/>
          <p:nvPr/>
        </p:nvPicPr>
        <p:blipFill rotWithShape="1">
          <a:blip r:embed="rId4">
            <a:alphaModFix/>
          </a:blip>
          <a:srcRect/>
          <a:stretch/>
        </p:blipFill>
        <p:spPr>
          <a:xfrm>
            <a:off x="0" y="13"/>
            <a:ext cx="9144003" cy="5143487"/>
          </a:xfrm>
          <a:prstGeom prst="rect">
            <a:avLst/>
          </a:prstGeom>
          <a:noFill/>
          <a:ln>
            <a:noFill/>
          </a:ln>
        </p:spPr>
      </p:pic>
      <p:sp>
        <p:nvSpPr>
          <p:cNvPr id="118" name="Google Shape;118;p24"/>
          <p:cNvSpPr txBox="1">
            <a:spLocks noGrp="1"/>
          </p:cNvSpPr>
          <p:nvPr>
            <p:ph type="title"/>
          </p:nvPr>
        </p:nvSpPr>
        <p:spPr>
          <a:xfrm>
            <a:off x="312234" y="2088995"/>
            <a:ext cx="5337717" cy="2089044"/>
          </a:xfrm>
          <a:prstGeom prst="rect">
            <a:avLst/>
          </a:prstGeom>
        </p:spPr>
        <p:txBody>
          <a:bodyPr spcFirstLastPara="1" wrap="square" lIns="0" tIns="0" rIns="0" bIns="0" anchor="t" anchorCtr="0">
            <a:normAutofit fontScale="90000"/>
          </a:bodyPr>
          <a:lstStyle/>
          <a:p>
            <a:pPr algn="l"/>
            <a:r>
              <a:rPr lang="en-US" sz="3100" b="1" i="0" dirty="0">
                <a:solidFill>
                  <a:srgbClr val="180101"/>
                </a:solidFill>
                <a:effectLst/>
                <a:latin typeface="Google Sans" panose="020B0604020202020204" charset="0"/>
                <a:ea typeface="Google Sans" panose="020B0604020202020204" charset="0"/>
                <a:cs typeface="Google Sans" panose="020B0604020202020204" charset="0"/>
              </a:rPr>
              <a:t>Designing for Neurodiversity, Empathy, Human Centric Design and Inclusion in Software Applications</a:t>
            </a:r>
            <a:br>
              <a:rPr lang="en-US" b="1" i="0" dirty="0">
                <a:solidFill>
                  <a:srgbClr val="180101"/>
                </a:solidFill>
                <a:effectLst/>
                <a:latin typeface="Arial" panose="020B0604020202020204" pitchFamily="34" charset="0"/>
              </a:rPr>
            </a:br>
            <a:br>
              <a:rPr lang="en-US" dirty="0"/>
            </a:br>
            <a:endParaRPr dirty="0"/>
          </a:p>
        </p:txBody>
      </p:sp>
      <p:sp>
        <p:nvSpPr>
          <p:cNvPr id="119" name="Google Shape;119;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Vancouver</a:t>
            </a:r>
            <a:endParaRPr dirty="0">
              <a:solidFill>
                <a:schemeClr val="accent4"/>
              </a:solidFill>
            </a:endParaRPr>
          </a:p>
        </p:txBody>
      </p:sp>
      <p:pic>
        <p:nvPicPr>
          <p:cNvPr id="8" name="Picture 7">
            <a:extLst>
              <a:ext uri="{FF2B5EF4-FFF2-40B4-BE49-F238E27FC236}">
                <a16:creationId xmlns:a16="http://schemas.microsoft.com/office/drawing/2014/main" id="{BA550754-2D2F-1777-BF52-8837E6592D50}"/>
              </a:ext>
            </a:extLst>
          </p:cNvPr>
          <p:cNvPicPr>
            <a:picLocks noChangeAspect="1"/>
          </p:cNvPicPr>
          <p:nvPr/>
        </p:nvPicPr>
        <p:blipFill>
          <a:blip r:embed="rId5"/>
          <a:stretch>
            <a:fillRect/>
          </a:stretch>
        </p:blipFill>
        <p:spPr>
          <a:xfrm>
            <a:off x="5710242" y="-7435"/>
            <a:ext cx="3433757" cy="47058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400" dirty="0"/>
              <a:t>Solve for one, extend to many</a:t>
            </a:r>
            <a:endParaRPr dirty="0"/>
          </a:p>
        </p:txBody>
      </p:sp>
    </p:spTree>
    <p:extLst>
      <p:ext uri="{BB962C8B-B14F-4D97-AF65-F5344CB8AC3E}">
        <p14:creationId xmlns:p14="http://schemas.microsoft.com/office/powerpoint/2010/main" val="2886701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026" name="Picture 2" descr="International Disability Alliance (IDA) on X: &quot;&quot;Nothing About Us, Without Us!&quot;  is a well-known motto for the disability movement. It means that  governments and other decision-makers must include us in all issues">
            <a:extLst>
              <a:ext uri="{FF2B5EF4-FFF2-40B4-BE49-F238E27FC236}">
                <a16:creationId xmlns:a16="http://schemas.microsoft.com/office/drawing/2014/main" id="{3FA3CD97-12B4-C8B1-7E02-6D2B0F9C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00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77014" y="1063082"/>
            <a:ext cx="6170341" cy="3932663"/>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400" dirty="0"/>
              <a:t>Risk marginalization and only cater to the central, normal values as peak users in the Gaussian(bell) curve.</a:t>
            </a:r>
          </a:p>
        </p:txBody>
      </p:sp>
    </p:spTree>
    <p:extLst>
      <p:ext uri="{BB962C8B-B14F-4D97-AF65-F5344CB8AC3E}">
        <p14:creationId xmlns:p14="http://schemas.microsoft.com/office/powerpoint/2010/main" val="388657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050" name="Picture 2" descr="Bell curve graphic depicting normal performance distribution outline diagram. Labeled educational expectation measurement or prediction percentage analysis vector illustration.">
            <a:extLst>
              <a:ext uri="{FF2B5EF4-FFF2-40B4-BE49-F238E27FC236}">
                <a16:creationId xmlns:a16="http://schemas.microsoft.com/office/drawing/2014/main" id="{D38B5F14-8A56-D68A-717C-919B6E7D8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4" y="0"/>
            <a:ext cx="617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219FB5-9C5E-D8ED-BC6B-E27EF1226B22}"/>
              </a:ext>
            </a:extLst>
          </p:cNvPr>
          <p:cNvSpPr txBox="1"/>
          <p:nvPr/>
        </p:nvSpPr>
        <p:spPr>
          <a:xfrm>
            <a:off x="505522" y="4835723"/>
            <a:ext cx="6103133" cy="307777"/>
          </a:xfrm>
          <a:prstGeom prst="rect">
            <a:avLst/>
          </a:prstGeom>
          <a:noFill/>
        </p:spPr>
        <p:txBody>
          <a:bodyPr wrap="square" rtlCol="0">
            <a:spAutoFit/>
          </a:bodyPr>
          <a:lstStyle/>
          <a:p>
            <a:r>
              <a:rPr lang="en-CA" dirty="0"/>
              <a:t>Source : https://www.simplypsychology.org/normal-distribution.html</a:t>
            </a:r>
          </a:p>
        </p:txBody>
      </p:sp>
    </p:spTree>
    <p:extLst>
      <p:ext uri="{BB962C8B-B14F-4D97-AF65-F5344CB8AC3E}">
        <p14:creationId xmlns:p14="http://schemas.microsoft.com/office/powerpoint/2010/main" val="2011810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000105" cy="3575824"/>
          </a:xfrm>
          <a:prstGeom prst="rect">
            <a:avLst/>
          </a:prstGeom>
        </p:spPr>
        <p:txBody>
          <a:bodyPr spcFirstLastPara="1" wrap="square" lIns="91425" tIns="91425" rIns="91425" bIns="91425" anchor="b" anchorCtr="0">
            <a:normAutofit fontScale="90000"/>
          </a:bodyPr>
          <a:lstStyle/>
          <a:p>
            <a:r>
              <a:rPr lang="en-US" sz="4000" b="1" dirty="0"/>
              <a:t>Be Kind and Forgiving</a:t>
            </a:r>
            <a:br>
              <a:rPr lang="en-US" sz="4000" b="1" dirty="0"/>
            </a:br>
            <a:br>
              <a:rPr lang="en-US" sz="4000" b="1" dirty="0"/>
            </a:br>
            <a:r>
              <a:rPr lang="en-US" sz="4000" b="1" dirty="0"/>
              <a:t>Grammarly - Disneyland of Spelling </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B8A004A-DAE8-37EC-9AFB-6282C8D7FAED}"/>
              </a:ext>
            </a:extLst>
          </p:cNvPr>
          <p:cNvPicPr>
            <a:picLocks noChangeAspect="1"/>
          </p:cNvPicPr>
          <p:nvPr/>
        </p:nvPicPr>
        <p:blipFill>
          <a:blip r:embed="rId3"/>
          <a:stretch>
            <a:fillRect/>
          </a:stretch>
        </p:blipFill>
        <p:spPr>
          <a:xfrm>
            <a:off x="4007005" y="0"/>
            <a:ext cx="5123795"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661744" cy="2653990"/>
          </a:xfrm>
          <a:prstGeom prst="rect">
            <a:avLst/>
          </a:prstGeom>
        </p:spPr>
        <p:txBody>
          <a:bodyPr spcFirstLastPara="1" wrap="square" lIns="91425" tIns="91425" rIns="91425" bIns="91425" anchor="b" anchorCtr="0">
            <a:normAutofit/>
          </a:bodyPr>
          <a:lstStyle/>
          <a:p>
            <a:r>
              <a:rPr lang="en-US" sz="4000" b="1" dirty="0"/>
              <a:t>Implement a Forgiving Format to Accommodate Users’ Mistakes</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1169551"/>
          </a:xfrm>
          <a:prstGeom prst="rect">
            <a:avLst/>
          </a:prstGeom>
          <a:noFill/>
        </p:spPr>
        <p:txBody>
          <a:bodyPr wrap="square">
            <a:spAutoFit/>
          </a:bodyPr>
          <a:lstStyle/>
          <a:p>
            <a:r>
              <a:rPr lang="en-US" b="0" i="1" dirty="0">
                <a:solidFill>
                  <a:srgbClr val="2B2B2B"/>
                </a:solidFill>
                <a:effectLst/>
                <a:latin typeface="Merriweather" panose="00000500000000000000" pitchFamily="2" charset="0"/>
              </a:rPr>
              <a:t>“We don’t make mistakes, just happy little accidents.”</a:t>
            </a:r>
            <a:br>
              <a:rPr lang="en-US" dirty="0"/>
            </a:br>
            <a:r>
              <a:rPr lang="en-US" b="0" i="1" dirty="0">
                <a:solidFill>
                  <a:srgbClr val="2B2B2B"/>
                </a:solidFill>
                <a:effectLst/>
                <a:latin typeface="Merriweather" panose="00000500000000000000" pitchFamily="2" charset="0"/>
              </a:rPr>
              <a:t>—Bob Ross, American painter, painting instructor, and TV show host</a:t>
            </a:r>
            <a:endParaRPr lang="en-US" i="1" dirty="0">
              <a:solidFill>
                <a:srgbClr val="2B2B2B"/>
              </a:solidFill>
              <a:latin typeface="Merriweather" panose="020F0502020204030204" pitchFamily="2" charset="0"/>
            </a:endParaRPr>
          </a:p>
          <a:p>
            <a:br>
              <a:rPr lang="en-US" dirty="0"/>
            </a:br>
            <a:endParaRPr lang="en-CA" dirty="0"/>
          </a:p>
        </p:txBody>
      </p:sp>
      <p:pic>
        <p:nvPicPr>
          <p:cNvPr id="13" name="Picture 12">
            <a:extLst>
              <a:ext uri="{FF2B5EF4-FFF2-40B4-BE49-F238E27FC236}">
                <a16:creationId xmlns:a16="http://schemas.microsoft.com/office/drawing/2014/main" id="{AEFBA17F-D235-C096-E5D8-AE09BC2ABABC}"/>
              </a:ext>
            </a:extLst>
          </p:cNvPr>
          <p:cNvPicPr>
            <a:picLocks noChangeAspect="1"/>
          </p:cNvPicPr>
          <p:nvPr/>
        </p:nvPicPr>
        <p:blipFill>
          <a:blip r:embed="rId3"/>
          <a:stretch>
            <a:fillRect/>
          </a:stretch>
        </p:blipFill>
        <p:spPr>
          <a:xfrm>
            <a:off x="5129560" y="250393"/>
            <a:ext cx="4000106" cy="3783767"/>
          </a:xfrm>
          <a:prstGeom prst="rect">
            <a:avLst/>
          </a:prstGeom>
        </p:spPr>
      </p:pic>
    </p:spTree>
    <p:extLst>
      <p:ext uri="{BB962C8B-B14F-4D97-AF65-F5344CB8AC3E}">
        <p14:creationId xmlns:p14="http://schemas.microsoft.com/office/powerpoint/2010/main" val="2687388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275063" y="1531434"/>
            <a:ext cx="8110654" cy="1618641"/>
          </a:xfrm>
          <a:prstGeom prst="rect">
            <a:avLst/>
          </a:prstGeom>
        </p:spPr>
        <p:txBody>
          <a:bodyPr spcFirstLastPara="1" wrap="square" lIns="91425" tIns="91425" rIns="91425" bIns="91425" anchor="b" anchorCtr="0">
            <a:normAutofit/>
          </a:bodyPr>
          <a:lstStyle/>
          <a:p>
            <a:r>
              <a:rPr lang="en-CA" sz="3500" dirty="0">
                <a:latin typeface="Google Sans" panose="020B0604020202020204" charset="0"/>
                <a:ea typeface="Google Sans" panose="020B0604020202020204" charset="0"/>
                <a:cs typeface="Google Sans" panose="020B0604020202020204" charset="0"/>
              </a:rPr>
              <a:t>Abundance and not redundance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523220"/>
          </a:xfrm>
          <a:prstGeom prst="rect">
            <a:avLst/>
          </a:prstGeom>
          <a:noFill/>
        </p:spPr>
        <p:txBody>
          <a:bodyPr wrap="square">
            <a:spAutoFit/>
          </a:bodyPr>
          <a:lstStyle/>
          <a:p>
            <a:br>
              <a:rPr lang="en-US" dirty="0"/>
            </a:br>
            <a:endParaRPr lang="en-CA" dirty="0"/>
          </a:p>
        </p:txBody>
      </p:sp>
      <p:pic>
        <p:nvPicPr>
          <p:cNvPr id="8194" name="Picture 2" descr="Board view – Asana Help Center">
            <a:extLst>
              <a:ext uri="{FF2B5EF4-FFF2-40B4-BE49-F238E27FC236}">
                <a16:creationId xmlns:a16="http://schemas.microsoft.com/office/drawing/2014/main" id="{7BB14127-DEE0-B25A-66AA-556A2C094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46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699" y="126380"/>
            <a:ext cx="4840163" cy="4512527"/>
          </a:xfrm>
          <a:prstGeom prst="rect">
            <a:avLst/>
          </a:prstGeom>
        </p:spPr>
        <p:txBody>
          <a:bodyPr spcFirstLastPara="1" wrap="square" lIns="91425" tIns="91425" rIns="91425" bIns="91425" anchor="b" anchorCtr="0">
            <a:normAutofit/>
          </a:bodyPr>
          <a:lstStyle/>
          <a:p>
            <a:r>
              <a:rPr lang="en-US" sz="3300" dirty="0"/>
              <a:t>O</a:t>
            </a:r>
            <a:r>
              <a:rPr lang="en-US" sz="3300" b="1" dirty="0"/>
              <a:t>ften the first to sense danger akin to canaries in the coal mine</a:t>
            </a:r>
            <a:br>
              <a:rPr lang="en-US" sz="3300" b="1" dirty="0"/>
            </a:br>
            <a:r>
              <a:rPr lang="en-US" sz="3300" b="1" dirty="0"/>
              <a:t>Preventing miscommunication and not overwhelming the users</a:t>
            </a:r>
            <a:endParaRPr lang="en" sz="33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146" name="Picture 2" descr="Women Leaving the Top: Canaries in the Coal Mine? | Coal mining, Poetry  art, Canary">
            <a:extLst>
              <a:ext uri="{FF2B5EF4-FFF2-40B4-BE49-F238E27FC236}">
                <a16:creationId xmlns:a16="http://schemas.microsoft.com/office/drawing/2014/main" id="{4593D6D3-344F-DF16-0795-6C635E852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392" y="3796525"/>
            <a:ext cx="1142491" cy="118227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aries in the Investment Coal Mine? | Financial Pathways">
            <a:extLst>
              <a:ext uri="{FF2B5EF4-FFF2-40B4-BE49-F238E27FC236}">
                <a16:creationId xmlns:a16="http://schemas.microsoft.com/office/drawing/2014/main" id="{FA14F825-2210-F3EC-4459-C7D03AD3C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788" y="609600"/>
            <a:ext cx="4072975" cy="281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err="1">
                <a:latin typeface="Google Sans" panose="020B0604020202020204" charset="0"/>
                <a:ea typeface="Google Sans" panose="020B0604020202020204" charset="0"/>
                <a:cs typeface="Google Sans" panose="020B0604020202020204" charset="0"/>
              </a:rPr>
              <a:t>Glossophobia</a:t>
            </a:r>
            <a:endParaRPr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221BD5A9-4BB5-258F-BCB9-27F665A18E4A}"/>
              </a:ext>
            </a:extLst>
          </p:cNvPr>
          <p:cNvPicPr>
            <a:picLocks noChangeAspect="1"/>
          </p:cNvPicPr>
          <p:nvPr/>
        </p:nvPicPr>
        <p:blipFill>
          <a:blip r:embed="rId3"/>
          <a:stretch>
            <a:fillRect/>
          </a:stretch>
        </p:blipFill>
        <p:spPr>
          <a:xfrm>
            <a:off x="7638573" y="4296697"/>
            <a:ext cx="1505427" cy="846803"/>
          </a:xfrm>
          <a:prstGeom prst="rect">
            <a:avLst/>
          </a:prstGeom>
        </p:spPr>
      </p:pic>
    </p:spTree>
    <p:extLst>
      <p:ext uri="{BB962C8B-B14F-4D97-AF65-F5344CB8AC3E}">
        <p14:creationId xmlns:p14="http://schemas.microsoft.com/office/powerpoint/2010/main" val="368326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Two Column Title</a:t>
            </a:r>
            <a:endParaRPr b="1" dirty="0"/>
          </a:p>
        </p:txBody>
      </p:sp>
      <p:sp>
        <p:nvSpPr>
          <p:cNvPr id="187" name="Google Shape;187;p35"/>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dirty="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dirty="0">
                <a:solidFill>
                  <a:schemeClr val="dk1"/>
                </a:solidFill>
                <a:latin typeface="Google Sans"/>
                <a:ea typeface="Google Sans"/>
                <a:cs typeface="Google Sans"/>
                <a:sym typeface="Google Sans"/>
              </a:rPr>
              <a:t> </a:t>
            </a:r>
            <a:endParaRPr sz="1500" dirty="0">
              <a:solidFill>
                <a:schemeClr val="dk1"/>
              </a:solidFill>
              <a:latin typeface="Google Sans"/>
              <a:ea typeface="Google Sans"/>
              <a:cs typeface="Google Sans"/>
              <a:sym typeface="Google Sans"/>
            </a:endParaRPr>
          </a:p>
        </p:txBody>
      </p:sp>
      <p:pic>
        <p:nvPicPr>
          <p:cNvPr id="7170" name="Picture 2" descr="Re: Important Docs (*now with attachments) : r/adhdmeme">
            <a:extLst>
              <a:ext uri="{FF2B5EF4-FFF2-40B4-BE49-F238E27FC236}">
                <a16:creationId xmlns:a16="http://schemas.microsoft.com/office/drawing/2014/main" id="{95F163D7-4D1E-4955-0960-76B8D3E5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0"/>
            <a:ext cx="5010150" cy="5150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50%</a:t>
            </a:r>
            <a:endParaRPr/>
          </a:p>
        </p:txBody>
      </p:sp>
      <p:sp>
        <p:nvSpPr>
          <p:cNvPr id="233" name="Google Shape;233;p43"/>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more than</a:t>
            </a:r>
            <a:endParaRPr/>
          </a:p>
        </p:txBody>
      </p:sp>
      <p:sp>
        <p:nvSpPr>
          <p:cNvPr id="234" name="Google Shape;234;p43"/>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Of this number slide</a:t>
            </a:r>
            <a:endParaRPr/>
          </a:p>
        </p:txBody>
      </p:sp>
      <p:pic>
        <p:nvPicPr>
          <p:cNvPr id="235" name="Google Shape;235;p43"/>
          <p:cNvPicPr preferRelativeResize="0"/>
          <p:nvPr/>
        </p:nvPicPr>
        <p:blipFill>
          <a:blip r:embed="rId3">
            <a:alphaModFix/>
          </a:blip>
          <a:stretch>
            <a:fillRect/>
          </a:stretch>
        </p:blipFill>
        <p:spPr>
          <a:xfrm>
            <a:off x="5157780" y="0"/>
            <a:ext cx="3986221" cy="5143500"/>
          </a:xfrm>
          <a:prstGeom prst="rect">
            <a:avLst/>
          </a:prstGeom>
          <a:noFill/>
          <a:ln>
            <a:noFill/>
          </a:ln>
        </p:spPr>
      </p:pic>
    </p:spTree>
    <p:extLst>
      <p:ext uri="{BB962C8B-B14F-4D97-AF65-F5344CB8AC3E}">
        <p14:creationId xmlns:p14="http://schemas.microsoft.com/office/powerpoint/2010/main" val="192635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0" y="747290"/>
            <a:ext cx="9144000" cy="3974229"/>
          </a:xfrm>
          <a:prstGeom prst="rect">
            <a:avLst/>
          </a:prstGeom>
          <a:noFill/>
        </p:spPr>
        <p:txBody>
          <a:bodyPr wrap="square">
            <a:spAutoFit/>
          </a:bodyPr>
          <a:lstStyle/>
          <a:p>
            <a:pPr marL="285750" indent="-285750" algn="just">
              <a:spcAft>
                <a:spcPts val="1200"/>
              </a:spcAft>
            </a:pPr>
            <a:endParaRPr lang="en-US" sz="1600" b="1" dirty="0">
              <a:latin typeface="Google Sans" panose="020B0604020202020204" charset="0"/>
              <a:ea typeface="Google Sans" panose="020B0604020202020204" charset="0"/>
              <a:cs typeface="Google Sans" panose="020B0604020202020204" charset="0"/>
              <a:sym typeface="Arial"/>
            </a:endParaRPr>
          </a:p>
          <a:p>
            <a:pPr marL="285750" indent="-285750" algn="just">
              <a:spcAft>
                <a:spcPts val="1200"/>
              </a:spcAft>
              <a:buFont typeface="Arial" panose="020B0604020202020204" pitchFamily="34" charset="0"/>
              <a:buChar char="•"/>
            </a:pPr>
            <a:r>
              <a:rPr lang="en-US" sz="1600" b="1" dirty="0">
                <a:latin typeface="Google Sans" panose="020B0604020202020204" charset="0"/>
                <a:ea typeface="Google Sans" panose="020B0604020202020204" charset="0"/>
                <a:cs typeface="Google Sans" panose="020B0604020202020204" charset="0"/>
                <a:sym typeface="Arial"/>
              </a:rPr>
              <a:t>Interpretable messages</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Avoid use of characters that look alike </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E.g. 1lI, B8, QO0CD, and try to break up long strings in phone numbers e.g. (000) 000–0000</a:t>
            </a:r>
          </a:p>
          <a:p>
            <a:pPr marL="285750" indent="-285750" algn="just">
              <a:spcAft>
                <a:spcPts val="1200"/>
              </a:spcAft>
              <a:buFont typeface="Arial" panose="020B0604020202020204" pitchFamily="34" charset="0"/>
              <a:buChar char="•"/>
            </a:pPr>
            <a:r>
              <a:rPr lang="en-US" sz="1600" b="1" dirty="0">
                <a:latin typeface="Google Sans" panose="020B0604020202020204" charset="0"/>
                <a:ea typeface="Google Sans" panose="020B0604020202020204" charset="0"/>
                <a:cs typeface="Google Sans" panose="020B0604020202020204" charset="0"/>
                <a:sym typeface="Arial"/>
              </a:rPr>
              <a:t>Stick to active voice</a:t>
            </a:r>
            <a:r>
              <a:rPr lang="en-US" sz="1600" dirty="0">
                <a:latin typeface="Google Sans" panose="020B0604020202020204" charset="0"/>
                <a:ea typeface="Google Sans" panose="020B0604020202020204" charset="0"/>
                <a:cs typeface="Google Sans" panose="020B0604020202020204" charset="0"/>
                <a:sym typeface="Arial"/>
              </a:rPr>
              <a:t>: Sentences in the passive voice are longer and harder to comprehend. Users with ADHD will get bored, dyslexics will have even more trouble reading, and so will readers on the spectrum.</a:t>
            </a:r>
          </a:p>
          <a:p>
            <a:pPr marL="285750" indent="-285750" algn="just">
              <a:spcAft>
                <a:spcPts val="1200"/>
              </a:spcAft>
              <a:buFont typeface="Arial" panose="020B0604020202020204" pitchFamily="34" charset="0"/>
              <a:buChar char="•"/>
            </a:pPr>
            <a:r>
              <a:rPr lang="en-US" sz="1600" b="1" dirty="0">
                <a:latin typeface="Google Sans" panose="020B0604020202020204" charset="0"/>
                <a:ea typeface="Google Sans" panose="020B0604020202020204" charset="0"/>
                <a:cs typeface="Google Sans" panose="020B0604020202020204" charset="0"/>
                <a:sym typeface="Arial"/>
              </a:rPr>
              <a:t>Avoid metaphors</a:t>
            </a:r>
            <a:r>
              <a:rPr lang="en-US" sz="1600" dirty="0">
                <a:latin typeface="Google Sans" panose="020B0604020202020204" charset="0"/>
                <a:ea typeface="Google Sans" panose="020B0604020202020204" charset="0"/>
                <a:cs typeface="Google Sans" panose="020B0604020202020204" charset="0"/>
                <a:sym typeface="Arial"/>
              </a:rPr>
              <a:t>: Trouble understanding metaphors, such as idioms and other abstract figures of speech. </a:t>
            </a:r>
          </a:p>
          <a:p>
            <a:pPr marL="0" indent="0" algn="just">
              <a:spcAft>
                <a:spcPts val="1200"/>
              </a:spcAft>
              <a:buNone/>
            </a:pPr>
            <a:r>
              <a:rPr lang="en-US" sz="1600" dirty="0">
                <a:latin typeface="Google Sans" panose="020B0604020202020204" charset="0"/>
                <a:ea typeface="Google Sans" panose="020B0604020202020204" charset="0"/>
                <a:cs typeface="Google Sans" panose="020B0604020202020204" charset="0"/>
                <a:sym typeface="Arial"/>
              </a:rPr>
              <a:t>   E.g. Instead of calling it a day, it’s more inclusive to say that something is done.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239986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0" y="747290"/>
            <a:ext cx="9144000" cy="4054251"/>
          </a:xfrm>
          <a:prstGeom prst="rect">
            <a:avLst/>
          </a:prstGeom>
          <a:noFill/>
        </p:spPr>
        <p:txBody>
          <a:bodyPr wrap="square">
            <a:spAutoFit/>
          </a:bodyPr>
          <a:lstStyle/>
          <a:p>
            <a:pPr>
              <a:buFont typeface="Arial" panose="020B0604020202020204" pitchFamily="34" charset="0"/>
              <a:buChar char="•"/>
            </a:pPr>
            <a:r>
              <a:rPr lang="en-US" sz="1600" b="1" dirty="0">
                <a:latin typeface="Google Sans" panose="020B0604020202020204" charset="0"/>
                <a:ea typeface="Google Sans" panose="020B0604020202020204" charset="0"/>
                <a:cs typeface="Google Sans" panose="020B0604020202020204" charset="0"/>
              </a:rPr>
              <a:t>Format your writing:</a:t>
            </a:r>
            <a:r>
              <a:rPr lang="en-US" sz="1600" dirty="0">
                <a:latin typeface="Google Sans" panose="020B0604020202020204" charset="0"/>
                <a:ea typeface="Google Sans" panose="020B0604020202020204" charset="0"/>
                <a:cs typeface="Google Sans" panose="020B0604020202020204" charset="0"/>
              </a:rPr>
              <a:t> Divide large chunks of text into smaller paragraphs. </a:t>
            </a:r>
          </a:p>
          <a:p>
            <a:r>
              <a:rPr lang="en-US" sz="1600" dirty="0">
                <a:latin typeface="Google Sans" panose="020B0604020202020204" charset="0"/>
                <a:ea typeface="Google Sans" panose="020B0604020202020204" charset="0"/>
                <a:cs typeface="Google Sans" panose="020B0604020202020204" charset="0"/>
              </a:rPr>
              <a:t>    It is challenging for people struggling with limited attention spans. </a:t>
            </a: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r>
              <a:rPr lang="en-US" sz="1600" b="1" dirty="0">
                <a:latin typeface="Google Sans" panose="020B0604020202020204" charset="0"/>
                <a:ea typeface="Google Sans" panose="020B0604020202020204" charset="0"/>
                <a:cs typeface="Google Sans" panose="020B0604020202020204" charset="0"/>
              </a:rPr>
              <a:t>Use descriptive buttons:</a:t>
            </a:r>
            <a:r>
              <a:rPr lang="en-US" sz="1600" dirty="0">
                <a:latin typeface="Google Sans" panose="020B0604020202020204" charset="0"/>
                <a:ea typeface="Google Sans" panose="020B0604020202020204" charset="0"/>
                <a:cs typeface="Google Sans" panose="020B0604020202020204" charset="0"/>
              </a:rPr>
              <a:t> No vague microcopy, such as </a:t>
            </a:r>
            <a:r>
              <a:rPr lang="en-US" sz="1600" i="1" dirty="0">
                <a:latin typeface="Google Sans" panose="020B0604020202020204" charset="0"/>
                <a:ea typeface="Google Sans" panose="020B0604020202020204" charset="0"/>
                <a:cs typeface="Google Sans" panose="020B0604020202020204" charset="0"/>
              </a:rPr>
              <a:t>Click here.</a:t>
            </a:r>
          </a:p>
          <a:p>
            <a:pPr marL="127000" indent="0">
              <a:buNone/>
            </a:pPr>
            <a:endParaRPr lang="en-US" sz="1600" i="1" dirty="0">
              <a:latin typeface="Google Sans" panose="020B0604020202020204" charset="0"/>
              <a:ea typeface="Google Sans" panose="020B0604020202020204" charset="0"/>
              <a:cs typeface="Google Sans" panose="020B0604020202020204" charset="0"/>
            </a:endParaRPr>
          </a:p>
          <a:p>
            <a:pPr marL="127000" indent="0">
              <a:buNone/>
            </a:pPr>
            <a:r>
              <a:rPr lang="en-US" sz="1600" i="1"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rPr>
              <a:t> Describe the purpose of the button.</a:t>
            </a:r>
          </a:p>
          <a:p>
            <a:pPr marL="127000" indent="0">
              <a:buNone/>
            </a:pPr>
            <a:r>
              <a:rPr lang="en-US" sz="1600" dirty="0">
                <a:latin typeface="Google Sans" panose="020B0604020202020204" charset="0"/>
                <a:ea typeface="Google Sans" panose="020B0604020202020204" charset="0"/>
                <a:cs typeface="Google Sans" panose="020B0604020202020204" charset="0"/>
              </a:rPr>
              <a:t>   Example: </a:t>
            </a:r>
            <a:r>
              <a:rPr lang="en-US" sz="1600" i="1" dirty="0">
                <a:latin typeface="Google Sans" panose="020B0604020202020204" charset="0"/>
                <a:ea typeface="Google Sans" panose="020B0604020202020204" charset="0"/>
                <a:cs typeface="Google Sans" panose="020B0604020202020204" charset="0"/>
              </a:rPr>
              <a:t>Upload images, Register, Download the e-book</a:t>
            </a:r>
            <a:r>
              <a:rPr lang="en-US" sz="1600" dirty="0">
                <a:latin typeface="Google Sans" panose="020B0604020202020204" charset="0"/>
                <a:ea typeface="Google Sans" panose="020B0604020202020204" charset="0"/>
                <a:cs typeface="Google Sans" panose="020B0604020202020204" charset="0"/>
              </a:rPr>
              <a:t>. </a:t>
            </a:r>
          </a:p>
          <a:p>
            <a:pPr marL="127000" indent="0">
              <a:buNone/>
            </a:pPr>
            <a:r>
              <a:rPr lang="en-US" sz="1600" dirty="0">
                <a:latin typeface="Google Sans" panose="020B0604020202020204" charset="0"/>
                <a:ea typeface="Google Sans" panose="020B0604020202020204" charset="0"/>
                <a:cs typeface="Google Sans" panose="020B0604020202020204" charset="0"/>
              </a:rPr>
              <a:t>   This simple change makes  navigation smoother and reduces anxiety.</a:t>
            </a:r>
          </a:p>
          <a:p>
            <a:endParaRPr lang="en-CA"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r>
              <a:rPr lang="en-US" sz="1600" b="1" dirty="0">
                <a:latin typeface="Google Sans" panose="020B0604020202020204" charset="0"/>
                <a:ea typeface="Google Sans" panose="020B0604020202020204" charset="0"/>
                <a:cs typeface="Google Sans" panose="020B0604020202020204" charset="0"/>
              </a:rPr>
              <a:t> Be careful with animations:</a:t>
            </a:r>
            <a:r>
              <a:rPr lang="en-US" sz="1600" dirty="0">
                <a:latin typeface="Google Sans" panose="020B0604020202020204" charset="0"/>
                <a:ea typeface="Google Sans" panose="020B0604020202020204" charset="0"/>
                <a:cs typeface="Google Sans" panose="020B0604020202020204" charset="0"/>
              </a:rPr>
              <a:t> Too much stimulation can induce anxiety in people on the autism spectrum, which may even lead to physical pain, withdrawal, or meltdown. </a:t>
            </a:r>
          </a:p>
          <a:p>
            <a:endParaRPr lang="en-US" sz="1600" dirty="0">
              <a:latin typeface="Google Sans" panose="020B0604020202020204" charset="0"/>
              <a:ea typeface="Google Sans" panose="020B0604020202020204" charset="0"/>
              <a:cs typeface="Google Sans" panose="020B0604020202020204" charset="0"/>
            </a:endParaRPr>
          </a:p>
          <a:p>
            <a:r>
              <a:rPr lang="en-US" sz="1600" dirty="0">
                <a:latin typeface="Google Sans" panose="020B0604020202020204" charset="0"/>
                <a:ea typeface="Google Sans" panose="020B0604020202020204" charset="0"/>
                <a:cs typeface="Google Sans" panose="020B0604020202020204" charset="0"/>
              </a:rPr>
              <a:t>Use of animated elements should be limited to instances when it serves a purpose.</a:t>
            </a:r>
          </a:p>
          <a:p>
            <a:r>
              <a:rPr lang="en-US" sz="1600" dirty="0">
                <a:latin typeface="Google Sans" panose="020B0604020202020204" charset="0"/>
                <a:ea typeface="Google Sans" panose="020B0604020202020204" charset="0"/>
                <a:cs typeface="Google Sans" panose="020B0604020202020204" charset="0"/>
              </a:rPr>
              <a:t> Also remember not to make them too invasive.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38842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Google Sans" panose="020B0604020202020204" charset="0"/>
                <a:ea typeface="Google Sans" panose="020B0604020202020204" charset="0"/>
                <a:cs typeface="Google Sans" panose="020B0604020202020204" charset="0"/>
              </a:rPr>
              <a:t>Guidelines</a:t>
            </a:r>
            <a:endParaRPr dirty="0">
              <a:latin typeface="Google Sans" panose="020B0604020202020204" charset="0"/>
              <a:ea typeface="Google Sans" panose="020B0604020202020204" charset="0"/>
              <a:cs typeface="Google Sans" panose="020B0604020202020204" charset="0"/>
            </a:endParaRPr>
          </a:p>
        </p:txBody>
      </p:sp>
      <p:sp>
        <p:nvSpPr>
          <p:cNvPr id="198" name="Google Shape;198;p16"/>
          <p:cNvSpPr txBox="1">
            <a:spLocks noGrp="1"/>
          </p:cNvSpPr>
          <p:nvPr>
            <p:ph type="body" idx="1"/>
          </p:nvPr>
        </p:nvSpPr>
        <p:spPr>
          <a:xfrm>
            <a:off x="311700" y="1017725"/>
            <a:ext cx="8700495" cy="3796578"/>
          </a:xfrm>
          <a:prstGeom prst="rect">
            <a:avLst/>
          </a:prstGeom>
          <a:noFill/>
          <a:ln>
            <a:noFill/>
          </a:ln>
        </p:spPr>
        <p:txBody>
          <a:bodyPr spcFirstLastPara="1" wrap="square" lIns="91425" tIns="91425" rIns="91425" bIns="91425" anchor="t" anchorCtr="0">
            <a:noAutofit/>
          </a:bodyPr>
          <a:lstStyle/>
          <a:p>
            <a:pPr marL="127000" indent="0">
              <a:buNone/>
            </a:pPr>
            <a:r>
              <a:rPr lang="en-US" sz="1800" b="1" dirty="0">
                <a:latin typeface="Google Sans" panose="020B0604020202020204" charset="0"/>
                <a:ea typeface="Google Sans" panose="020B0604020202020204" charset="0"/>
                <a:cs typeface="Google Sans" panose="020B0604020202020204" charset="0"/>
              </a:rPr>
              <a:t>Avoid autoplay</a:t>
            </a:r>
          </a:p>
          <a:p>
            <a:pPr marL="127000" indent="0">
              <a:buNone/>
            </a:pPr>
            <a:r>
              <a:rPr lang="en-US" sz="1800" dirty="0">
                <a:latin typeface="Google Sans" panose="020B0604020202020204" charset="0"/>
                <a:ea typeface="Google Sans" panose="020B0604020202020204" charset="0"/>
                <a:cs typeface="Google Sans" panose="020B0604020202020204" charset="0"/>
              </a:rPr>
              <a:t>Unexpected movement is surprising and scary, not to mention the sound!</a:t>
            </a:r>
          </a:p>
          <a:p>
            <a:endParaRPr lang="en-US" sz="1800" dirty="0">
              <a:latin typeface="Google Sans" panose="020B0604020202020204" charset="0"/>
              <a:ea typeface="Google Sans" panose="020B0604020202020204" charset="0"/>
              <a:cs typeface="Google Sans" panose="020B0604020202020204" charset="0"/>
            </a:endParaRPr>
          </a:p>
          <a:p>
            <a:pPr marL="127000" indent="0">
              <a:buNone/>
            </a:pPr>
            <a:r>
              <a:rPr lang="en-US" sz="1800" b="1" dirty="0">
                <a:effectLst/>
                <a:latin typeface="Google Sans" panose="020B0604020202020204" charset="0"/>
                <a:ea typeface="Google Sans" panose="020B0604020202020204" charset="0"/>
                <a:cs typeface="Google Sans" panose="020B0604020202020204" charset="0"/>
              </a:rPr>
              <a:t>Add subtitles and captions</a:t>
            </a:r>
            <a:endParaRPr lang="en-US" sz="1800" dirty="0">
              <a:latin typeface="Google Sans" panose="020B0604020202020204" charset="0"/>
              <a:ea typeface="Google Sans" panose="020B0604020202020204" charset="0"/>
              <a:cs typeface="Google Sans" panose="020B0604020202020204" charset="0"/>
            </a:endParaRPr>
          </a:p>
          <a:p>
            <a:endParaRPr lang="en-US" sz="1800" dirty="0">
              <a:latin typeface="Google Sans" panose="020B0604020202020204" charset="0"/>
              <a:ea typeface="Google Sans" panose="020B0604020202020204" charset="0"/>
              <a:cs typeface="Google Sans" panose="020B0604020202020204" charset="0"/>
            </a:endParaRPr>
          </a:p>
          <a:p>
            <a:pPr marL="127000" indent="0">
              <a:buNone/>
            </a:pPr>
            <a:r>
              <a:rPr lang="en-US" sz="1800" b="1" dirty="0">
                <a:latin typeface="Google Sans" panose="020B0604020202020204" charset="0"/>
                <a:ea typeface="Google Sans" panose="020B0604020202020204" charset="0"/>
                <a:cs typeface="Google Sans" panose="020B0604020202020204" charset="0"/>
              </a:rPr>
              <a:t>Bring in the perspective of ND users </a:t>
            </a:r>
          </a:p>
          <a:p>
            <a:pPr marL="127000" indent="0">
              <a:buNone/>
            </a:pPr>
            <a:r>
              <a:rPr lang="en-US" sz="1800" dirty="0">
                <a:latin typeface="Google Sans" panose="020B0604020202020204" charset="0"/>
                <a:ea typeface="Google Sans" panose="020B0604020202020204" charset="0"/>
                <a:cs typeface="Google Sans" panose="020B0604020202020204" charset="0"/>
              </a:rPr>
              <a:t>Perform user testing and focus groups with them.</a:t>
            </a:r>
            <a:endParaRPr lang="en-CA" sz="1800" dirty="0">
              <a:latin typeface="Google Sans" panose="020B0604020202020204" charset="0"/>
              <a:ea typeface="Google Sans" panose="020B0604020202020204" charset="0"/>
              <a:cs typeface="Google Sans" panose="020B0604020202020204" charset="0"/>
            </a:endParaRPr>
          </a:p>
        </p:txBody>
      </p:sp>
      <p:pic>
        <p:nvPicPr>
          <p:cNvPr id="5" name="Picture 4">
            <a:extLst>
              <a:ext uri="{FF2B5EF4-FFF2-40B4-BE49-F238E27FC236}">
                <a16:creationId xmlns:a16="http://schemas.microsoft.com/office/drawing/2014/main" id="{251BA7CF-E45C-4012-9509-DEED781AB640}"/>
              </a:ext>
            </a:extLst>
          </p:cNvPr>
          <p:cNvPicPr>
            <a:picLocks noChangeAspect="1"/>
          </p:cNvPicPr>
          <p:nvPr/>
        </p:nvPicPr>
        <p:blipFill>
          <a:blip r:embed="rId3"/>
          <a:stretch>
            <a:fillRect/>
          </a:stretch>
        </p:blipFill>
        <p:spPr>
          <a:xfrm>
            <a:off x="6322426" y="3271022"/>
            <a:ext cx="2509874" cy="1678030"/>
          </a:xfrm>
          <a:prstGeom prst="rect">
            <a:avLst/>
          </a:prstGeom>
        </p:spPr>
      </p:pic>
      <p:pic>
        <p:nvPicPr>
          <p:cNvPr id="3" name="Picture 2">
            <a:extLst>
              <a:ext uri="{FF2B5EF4-FFF2-40B4-BE49-F238E27FC236}">
                <a16:creationId xmlns:a16="http://schemas.microsoft.com/office/drawing/2014/main" id="{F98B2010-96D3-C47F-A294-F43C037C3ED2}"/>
              </a:ext>
            </a:extLst>
          </p:cNvPr>
          <p:cNvPicPr>
            <a:picLocks noChangeAspect="1"/>
          </p:cNvPicPr>
          <p:nvPr/>
        </p:nvPicPr>
        <p:blipFill>
          <a:blip r:embed="rId4"/>
          <a:stretch>
            <a:fillRect/>
          </a:stretch>
        </p:blipFill>
        <p:spPr>
          <a:xfrm>
            <a:off x="6322426" y="1743075"/>
            <a:ext cx="2509874" cy="1333500"/>
          </a:xfrm>
          <a:prstGeom prst="rect">
            <a:avLst/>
          </a:prstGeom>
        </p:spPr>
      </p:pic>
    </p:spTree>
    <p:extLst>
      <p:ext uri="{BB962C8B-B14F-4D97-AF65-F5344CB8AC3E}">
        <p14:creationId xmlns:p14="http://schemas.microsoft.com/office/powerpoint/2010/main" val="3322614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DAB5-9766-78AC-A4D1-082A7972E869}"/>
              </a:ext>
            </a:extLst>
          </p:cNvPr>
          <p:cNvSpPr>
            <a:spLocks noGrp="1"/>
          </p:cNvSpPr>
          <p:nvPr>
            <p:ph type="title"/>
          </p:nvPr>
        </p:nvSpPr>
        <p:spPr/>
        <p:txBody>
          <a:bodyPr/>
          <a:lstStyle/>
          <a:p>
            <a:r>
              <a:rPr lang="en-CA" dirty="0"/>
              <a:t>Takeaways</a:t>
            </a:r>
          </a:p>
        </p:txBody>
      </p:sp>
      <p:sp>
        <p:nvSpPr>
          <p:cNvPr id="3" name="Text Placeholder 2">
            <a:extLst>
              <a:ext uri="{FF2B5EF4-FFF2-40B4-BE49-F238E27FC236}">
                <a16:creationId xmlns:a16="http://schemas.microsoft.com/office/drawing/2014/main" id="{DA289655-A2B2-67E1-8216-E9FAEAA4627F}"/>
              </a:ext>
            </a:extLst>
          </p:cNvPr>
          <p:cNvSpPr>
            <a:spLocks noGrp="1"/>
          </p:cNvSpPr>
          <p:nvPr>
            <p:ph type="body" idx="1"/>
          </p:nvPr>
        </p:nvSpPr>
        <p:spPr>
          <a:xfrm>
            <a:off x="311699" y="1152475"/>
            <a:ext cx="8297041" cy="3416400"/>
          </a:xfrm>
        </p:spPr>
        <p:txBody>
          <a:bodyPr>
            <a:normAutofit/>
          </a:bodyPr>
          <a:lstStyle/>
          <a:p>
            <a:pPr marL="127000" indent="0">
              <a:buNone/>
            </a:pPr>
            <a:r>
              <a:rPr lang="en-US" sz="2400" dirty="0">
                <a:latin typeface="Google Sans" panose="020B0604020202020204" charset="0"/>
                <a:ea typeface="Google Sans" panose="020B0604020202020204" charset="0"/>
                <a:cs typeface="Google Sans" panose="020B0604020202020204" charset="0"/>
              </a:rPr>
              <a:t>Aim to visually please, rather than disturb.</a:t>
            </a:r>
          </a:p>
          <a:p>
            <a:pPr marL="127000" indent="0">
              <a:buNone/>
            </a:pPr>
            <a:endParaRPr lang="en-US" sz="2400" dirty="0">
              <a:latin typeface="Google Sans" panose="020B0604020202020204" charset="0"/>
              <a:ea typeface="Google Sans" panose="020B0604020202020204" charset="0"/>
              <a:cs typeface="Google Sans" panose="020B0604020202020204" charset="0"/>
            </a:endParaRPr>
          </a:p>
          <a:p>
            <a:pPr marL="127000" indent="0">
              <a:buNone/>
            </a:pPr>
            <a:r>
              <a:rPr lang="en-US" sz="2400" dirty="0">
                <a:latin typeface="Google Sans" panose="020B0604020202020204" charset="0"/>
                <a:ea typeface="Google Sans" panose="020B0604020202020204" charset="0"/>
                <a:cs typeface="Google Sans" panose="020B0604020202020204" charset="0"/>
              </a:rPr>
              <a:t>Abstain from auto play and music that suddenly appears out of nowhere.</a:t>
            </a:r>
          </a:p>
          <a:p>
            <a:pPr marL="127000" indent="0">
              <a:buNone/>
            </a:pPr>
            <a:endParaRPr lang="en-US" sz="2400" dirty="0">
              <a:latin typeface="Google Sans" panose="020B0604020202020204" charset="0"/>
              <a:ea typeface="Google Sans" panose="020B0604020202020204" charset="0"/>
              <a:cs typeface="Google Sans" panose="020B0604020202020204" charset="0"/>
            </a:endParaRPr>
          </a:p>
          <a:p>
            <a:pPr marL="127000" indent="0">
              <a:buNone/>
            </a:pPr>
            <a:r>
              <a:rPr lang="en-US" sz="2400" dirty="0">
                <a:latin typeface="Google Sans" panose="020B0604020202020204" charset="0"/>
                <a:ea typeface="Google Sans" panose="020B0604020202020204" charset="0"/>
                <a:cs typeface="Google Sans" panose="020B0604020202020204" charset="0"/>
              </a:rPr>
              <a:t>Skip highly vibrant colors.</a:t>
            </a:r>
          </a:p>
          <a:p>
            <a:endParaRPr lang="en-CA" sz="2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77421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301704" y="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5"/>
          <p:cNvPicPr preferRelativeResize="0"/>
          <p:nvPr/>
        </p:nvPicPr>
        <p:blipFill rotWithShape="1">
          <a:blip r:embed="rId3">
            <a:alphaModFix/>
          </a:blip>
          <a:srcRect l="19" r="19"/>
          <a:stretch/>
        </p:blipFill>
        <p:spPr>
          <a:xfrm>
            <a:off x="1850" y="0"/>
            <a:ext cx="9140299" cy="5143500"/>
          </a:xfrm>
          <a:prstGeom prst="rect">
            <a:avLst/>
          </a:prstGeom>
          <a:noFill/>
          <a:ln>
            <a:noFill/>
          </a:ln>
        </p:spPr>
      </p:pic>
      <p:pic>
        <p:nvPicPr>
          <p:cNvPr id="248" name="Google Shape;248;p45"/>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249" name="Google Shape;249;p45"/>
          <p:cNvSpPr txBox="1">
            <a:spLocks noGrp="1"/>
          </p:cNvSpPr>
          <p:nvPr>
            <p:ph type="title" idx="4294967295"/>
          </p:nvPr>
        </p:nvSpPr>
        <p:spPr>
          <a:xfrm>
            <a:off x="408879" y="1229989"/>
            <a:ext cx="4163122" cy="237557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endParaRPr dirty="0">
              <a:solidFill>
                <a:schemeClr val="lt1"/>
              </a:solidFill>
            </a:endParaRPr>
          </a:p>
        </p:txBody>
      </p:sp>
      <p:pic>
        <p:nvPicPr>
          <p:cNvPr id="2" name="Google Shape;1084;p65">
            <a:extLst>
              <a:ext uri="{FF2B5EF4-FFF2-40B4-BE49-F238E27FC236}">
                <a16:creationId xmlns:a16="http://schemas.microsoft.com/office/drawing/2014/main" id="{24431557-AF58-9BC1-8966-53C8EF2DD5AE}"/>
              </a:ext>
            </a:extLst>
          </p:cNvPr>
          <p:cNvPicPr preferRelativeResize="0"/>
          <p:nvPr/>
        </p:nvPicPr>
        <p:blipFill rotWithShape="1">
          <a:blip r:embed="rId5">
            <a:alphaModFix/>
          </a:blip>
          <a:srcRect/>
          <a:stretch/>
        </p:blipFill>
        <p:spPr>
          <a:xfrm>
            <a:off x="168785" y="4420820"/>
            <a:ext cx="650100" cy="650100"/>
          </a:xfrm>
          <a:prstGeom prst="rect">
            <a:avLst/>
          </a:prstGeom>
          <a:noFill/>
          <a:ln>
            <a:noFill/>
          </a:ln>
        </p:spPr>
      </p:pic>
      <p:pic>
        <p:nvPicPr>
          <p:cNvPr id="3076" name="Picture 4" descr="HR Magazine - Neurodiversity: a legal perspective">
            <a:extLst>
              <a:ext uri="{FF2B5EF4-FFF2-40B4-BE49-F238E27FC236}">
                <a16:creationId xmlns:a16="http://schemas.microsoft.com/office/drawing/2014/main" id="{5F397980-4E1C-215A-79DE-80341C083B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7063" y="839523"/>
            <a:ext cx="3471747" cy="2924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5"/>
          <p:cNvPicPr preferRelativeResize="0"/>
          <p:nvPr/>
        </p:nvPicPr>
        <p:blipFill rotWithShape="1">
          <a:blip r:embed="rId3">
            <a:alphaModFix/>
          </a:blip>
          <a:srcRect l="19" r="19"/>
          <a:stretch/>
        </p:blipFill>
        <p:spPr>
          <a:xfrm>
            <a:off x="1850" y="0"/>
            <a:ext cx="9140299" cy="5143500"/>
          </a:xfrm>
          <a:prstGeom prst="rect">
            <a:avLst/>
          </a:prstGeom>
          <a:noFill/>
          <a:ln>
            <a:noFill/>
          </a:ln>
        </p:spPr>
      </p:pic>
      <p:pic>
        <p:nvPicPr>
          <p:cNvPr id="248" name="Google Shape;248;p45"/>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249" name="Google Shape;249;p45"/>
          <p:cNvSpPr txBox="1">
            <a:spLocks noGrp="1"/>
          </p:cNvSpPr>
          <p:nvPr>
            <p:ph type="title" idx="4294967295"/>
          </p:nvPr>
        </p:nvSpPr>
        <p:spPr>
          <a:xfrm>
            <a:off x="371707" y="1018478"/>
            <a:ext cx="4200293" cy="258708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lt1"/>
                </a:solidFill>
              </a:rPr>
              <a:t>A design with inclusivity and neurodiversity in mind is not just ‘nice to have’ – it’s imperative</a:t>
            </a:r>
          </a:p>
        </p:txBody>
      </p:sp>
      <p:pic>
        <p:nvPicPr>
          <p:cNvPr id="4100" name="Picture 4" descr="An Introduction to Human-Centered Design">
            <a:extLst>
              <a:ext uri="{FF2B5EF4-FFF2-40B4-BE49-F238E27FC236}">
                <a16:creationId xmlns:a16="http://schemas.microsoft.com/office/drawing/2014/main" id="{414D396F-35BC-F18E-94DE-919BACD7C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116" y="1131236"/>
            <a:ext cx="4133385" cy="288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493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052" name="Picture 4" descr="Thank you for watching our presentation - Minions | Make a Meme">
            <a:extLst>
              <a:ext uri="{FF2B5EF4-FFF2-40B4-BE49-F238E27FC236}">
                <a16:creationId xmlns:a16="http://schemas.microsoft.com/office/drawing/2014/main" id="{D717940E-B1B7-60EE-1AF7-2A08C711B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90550"/>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5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fontScale="90000"/>
          </a:bodyPr>
          <a:lstStyle/>
          <a:p>
            <a:pPr marL="0" lvl="0" indent="0" algn="l" rtl="0">
              <a:spcBef>
                <a:spcPts val="0"/>
              </a:spcBef>
              <a:spcAft>
                <a:spcPts val="0"/>
              </a:spcAft>
              <a:buNone/>
            </a:pPr>
            <a:r>
              <a:rPr lang="en" sz="4400"/>
              <a:t>This is an example of section title slide</a:t>
            </a:r>
            <a:endParaRPr/>
          </a:p>
        </p:txBody>
      </p:sp>
      <p:sp>
        <p:nvSpPr>
          <p:cNvPr id="147" name="Google Shape;147;p28"/>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solidFill>
                  <a:schemeClr val="accent4"/>
                </a:solidFill>
              </a:rPr>
              <a:t>Editable Location</a:t>
            </a:r>
            <a:endParaRPr sz="160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2386362" y="2247457"/>
            <a:ext cx="6252444" cy="2544900"/>
          </a:xfrm>
          <a:prstGeom prst="rect">
            <a:avLst/>
          </a:prstGeom>
        </p:spPr>
        <p:txBody>
          <a:bodyPr spcFirstLastPara="1" wrap="square" lIns="0" tIns="0" rIns="0" bIns="91425" anchor="t" anchorCtr="0">
            <a:noAutofit/>
          </a:bodyPr>
          <a:lstStyle/>
          <a:p>
            <a:pPr algn="ctr"/>
            <a:r>
              <a:rPr lang="en-US" sz="2200" b="0" dirty="0">
                <a:latin typeface="Google Sans" panose="020B0604020202020204" charset="0"/>
                <a:ea typeface="Google Sans" panose="020B0604020202020204" charset="0"/>
                <a:cs typeface="Google Sans" panose="020B0604020202020204" charset="0"/>
              </a:rPr>
              <a:t>What is Neurodiversity?</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Accessibility vs ND</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Guidelines for Design</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Concluding Remarks</a:t>
            </a:r>
            <a:br>
              <a:rPr lang="en-US" sz="2200" dirty="0">
                <a:latin typeface="Roboto Mono Light" panose="020B0604020202020204" charset="0"/>
                <a:ea typeface="Roboto Mono Light" panose="020B0604020202020204" charset="0"/>
              </a:rPr>
            </a:br>
            <a:endParaRPr lang="en-CA" sz="2200" dirty="0">
              <a:latin typeface="Roboto Mono Light" panose="020B0604020202020204" charset="0"/>
              <a:ea typeface="Roboto Mono Light" panose="020B0604020202020204" charset="0"/>
            </a:endParaRPr>
          </a:p>
        </p:txBody>
      </p:sp>
      <p:sp>
        <p:nvSpPr>
          <p:cNvPr id="147" name="Google Shape;147;p28"/>
          <p:cNvSpPr txBox="1">
            <a:spLocks noGrp="1"/>
          </p:cNvSpPr>
          <p:nvPr>
            <p:ph type="subTitle" idx="1"/>
          </p:nvPr>
        </p:nvSpPr>
        <p:spPr>
          <a:xfrm>
            <a:off x="4073913" y="1018479"/>
            <a:ext cx="3212600" cy="929268"/>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4000" b="1" dirty="0">
                <a:solidFill>
                  <a:schemeClr val="tx1"/>
                </a:solidFill>
              </a:rPr>
              <a:t>Agenda</a:t>
            </a:r>
            <a:endParaRPr sz="4000" b="1" dirty="0">
              <a:solidFill>
                <a:schemeClr val="tx1"/>
              </a:solidFill>
            </a:endParaRPr>
          </a:p>
        </p:txBody>
      </p:sp>
    </p:spTree>
    <p:extLst>
      <p:ext uri="{BB962C8B-B14F-4D97-AF65-F5344CB8AC3E}">
        <p14:creationId xmlns:p14="http://schemas.microsoft.com/office/powerpoint/2010/main" val="20909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fontScale="90000"/>
          </a:bodyPr>
          <a:lstStyle/>
          <a:p>
            <a:pPr marL="0" lvl="0" indent="0" algn="l" rtl="0">
              <a:spcBef>
                <a:spcPts val="0"/>
              </a:spcBef>
              <a:spcAft>
                <a:spcPts val="0"/>
              </a:spcAft>
              <a:buNone/>
            </a:pPr>
            <a:r>
              <a:rPr lang="en" sz="4400"/>
              <a:t>This is an example of section title slide</a:t>
            </a:r>
            <a:endParaRPr/>
          </a:p>
        </p:txBody>
      </p:sp>
      <p:sp>
        <p:nvSpPr>
          <p:cNvPr id="147" name="Google Shape;147;p28"/>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solidFill>
                  <a:schemeClr val="accent4"/>
                </a:solidFill>
              </a:rPr>
              <a:t>Editable Location</a:t>
            </a:r>
            <a:endParaRPr sz="1600">
              <a:solidFill>
                <a:schemeClr val="accent4"/>
              </a:solidFill>
            </a:endParaRPr>
          </a:p>
        </p:txBody>
      </p:sp>
    </p:spTree>
    <p:extLst>
      <p:ext uri="{BB962C8B-B14F-4D97-AF65-F5344CB8AC3E}">
        <p14:creationId xmlns:p14="http://schemas.microsoft.com/office/powerpoint/2010/main" val="101630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fontScale="90000"/>
          </a:bodyPr>
          <a:lstStyle/>
          <a:p>
            <a:pPr marL="0" lvl="0" indent="0" algn="l" rtl="0">
              <a:spcBef>
                <a:spcPts val="0"/>
              </a:spcBef>
              <a:spcAft>
                <a:spcPts val="0"/>
              </a:spcAft>
              <a:buNone/>
            </a:pPr>
            <a:r>
              <a:rPr lang="en" sz="4400"/>
              <a:t>This is an example of section title slide</a:t>
            </a:r>
            <a:endParaRPr/>
          </a:p>
        </p:txBody>
      </p:sp>
      <p:sp>
        <p:nvSpPr>
          <p:cNvPr id="147" name="Google Shape;147;p28"/>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solidFill>
                  <a:schemeClr val="accent4"/>
                </a:solidFill>
              </a:rPr>
              <a:t>Editable Location</a:t>
            </a:r>
            <a:endParaRPr sz="1600">
              <a:solidFill>
                <a:schemeClr val="accent4"/>
              </a:solidFill>
            </a:endParaRPr>
          </a:p>
        </p:txBody>
      </p:sp>
    </p:spTree>
    <p:extLst>
      <p:ext uri="{BB962C8B-B14F-4D97-AF65-F5344CB8AC3E}">
        <p14:creationId xmlns:p14="http://schemas.microsoft.com/office/powerpoint/2010/main" val="3328455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a:t>Simple statement, URL or quote goes here. Limit text </a:t>
            </a:r>
            <a:br>
              <a:rPr lang="en" sz="3680"/>
            </a:br>
            <a:r>
              <a:rPr lang="en" sz="3680"/>
              <a:t>to four lines or less.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a:t>Simple statement, URL or quote goes here. Limit text </a:t>
            </a:r>
            <a:br>
              <a:rPr lang="en" sz="3680"/>
            </a:br>
            <a:r>
              <a:rPr lang="en" sz="3680"/>
              <a:t>to four lines or less.</a:t>
            </a:r>
            <a:endParaRPr/>
          </a:p>
        </p:txBody>
      </p:sp>
    </p:spTree>
    <p:extLst>
      <p:ext uri="{BB962C8B-B14F-4D97-AF65-F5344CB8AC3E}">
        <p14:creationId xmlns:p14="http://schemas.microsoft.com/office/powerpoint/2010/main" val="2192159737"/>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850</Words>
  <Application>Microsoft Office PowerPoint</Application>
  <PresentationFormat>On-screen Show (16:9)</PresentationFormat>
  <Paragraphs>85</Paragraphs>
  <Slides>32</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Roboto Mono Light</vt:lpstr>
      <vt:lpstr>Merriweather</vt:lpstr>
      <vt:lpstr>Google Sans Medium</vt:lpstr>
      <vt:lpstr>Google Sans</vt:lpstr>
      <vt:lpstr>DevFest 2023</vt:lpstr>
      <vt:lpstr>Designing for Neurodiversity, Empathy, Human Centric Design and Inclusion in Software Applications  </vt:lpstr>
      <vt:lpstr>Glossophobia</vt:lpstr>
      <vt:lpstr>PowerPoint Presentation</vt:lpstr>
      <vt:lpstr>This is an example of section title slide</vt:lpstr>
      <vt:lpstr>What is Neurodiversity?  Accessibility vs ND  Guidelines for Design  Concluding Remarks </vt:lpstr>
      <vt:lpstr>This is an example of section title slide</vt:lpstr>
      <vt:lpstr>This is an example of section title slide</vt:lpstr>
      <vt:lpstr>Simple statement, URL or quote goes here. Limit text  to four lines or less.</vt:lpstr>
      <vt:lpstr>Simple statement, URL or quote goes here. Limit text  to four lines or less.</vt:lpstr>
      <vt:lpstr>PowerPoint Presentation</vt:lpstr>
      <vt:lpstr>Solve for one, extend to many</vt:lpstr>
      <vt:lpstr>PowerPoint Presentation</vt:lpstr>
      <vt:lpstr>Risk marginalization and only cater to the central, normal values as peak users in the Gaussian(bell) curve.</vt:lpstr>
      <vt:lpstr>PowerPoint Presentation</vt:lpstr>
      <vt:lpstr>Be Kind and Forgiving  Grammarly - Disneyland of Spelling </vt:lpstr>
      <vt:lpstr>Implement a Forgiving Format to Accommodate Users’ Mistakes</vt:lpstr>
      <vt:lpstr>Abundance and not redundance</vt:lpstr>
      <vt:lpstr>PowerPoint Presentation</vt:lpstr>
      <vt:lpstr>Often the first to sense danger akin to canaries in the coal mine Preventing miscommunication and not overwhelming the users</vt:lpstr>
      <vt:lpstr>Two Column Title</vt:lpstr>
      <vt:lpstr>50%</vt:lpstr>
      <vt:lpstr>PowerPoint Presentation</vt:lpstr>
      <vt:lpstr>PowerPoint Presentation</vt:lpstr>
      <vt:lpstr>Guidelines</vt:lpstr>
      <vt:lpstr>Takeaways</vt:lpstr>
      <vt:lpstr>PowerPoint Presentation</vt:lpstr>
      <vt:lpstr>PowerPoint Presentation</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7</cp:revision>
  <dcterms:modified xsi:type="dcterms:W3CDTF">2023-11-18T17:31:24Z</dcterms:modified>
</cp:coreProperties>
</file>